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92" r:id="rId3"/>
    <p:sldId id="256" r:id="rId4"/>
    <p:sldId id="276" r:id="rId5"/>
    <p:sldId id="291" r:id="rId6"/>
    <p:sldId id="277" r:id="rId7"/>
    <p:sldId id="298" r:id="rId8"/>
    <p:sldId id="299" r:id="rId9"/>
    <p:sldId id="293" r:id="rId10"/>
    <p:sldId id="268" r:id="rId11"/>
    <p:sldId id="257" r:id="rId12"/>
    <p:sldId id="296" r:id="rId13"/>
    <p:sldId id="288" r:id="rId14"/>
    <p:sldId id="27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BA4"/>
    <a:srgbClr val="5CC49F"/>
    <a:srgbClr val="7BCFB1"/>
    <a:srgbClr val="404040"/>
    <a:srgbClr val="6D26C2"/>
    <a:srgbClr val="55ABDD"/>
    <a:srgbClr val="88CB93"/>
    <a:srgbClr val="80BA9E"/>
    <a:srgbClr val="87D3AB"/>
    <a:srgbClr val="7CC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4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32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8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6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88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87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microsoft.com/office/2007/relationships/hdphoto" Target="../media/hdphoto11.wdp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jpeg"/><Relationship Id="rId26" Type="http://schemas.openxmlformats.org/officeDocument/2006/relationships/image" Target="../media/image73.png"/><Relationship Id="rId3" Type="http://schemas.openxmlformats.org/officeDocument/2006/relationships/image" Target="../media/image52.png"/><Relationship Id="rId21" Type="http://schemas.microsoft.com/office/2007/relationships/hdphoto" Target="../media/hdphoto12.wdp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jpeg"/><Relationship Id="rId25" Type="http://schemas.openxmlformats.org/officeDocument/2006/relationships/image" Target="../media/image72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microsoft.com/office/2007/relationships/hdphoto" Target="../media/hdphoto1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1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microsoft.com/office/2007/relationships/hdphoto" Target="../media/hdphoto13.wdp"/><Relationship Id="rId28" Type="http://schemas.openxmlformats.org/officeDocument/2006/relationships/image" Target="../media/image75.png"/><Relationship Id="rId10" Type="http://schemas.openxmlformats.org/officeDocument/2006/relationships/image" Target="../media/image59.png"/><Relationship Id="rId19" Type="http://schemas.openxmlformats.org/officeDocument/2006/relationships/image" Target="../media/image68.jpe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Relationship Id="rId27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7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6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3575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APRESENTAÇÃO</a:t>
            </a:r>
          </a:p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1ªSPRINT</a:t>
            </a:r>
          </a:p>
          <a:p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Carlos Santana,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César Almeida,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Zigon,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Marcelo </a:t>
            </a:r>
            <a:r>
              <a:rPr lang="pt-BR" sz="2000" dirty="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Bonora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Thiago Yuiti.</a:t>
            </a:r>
            <a:endParaRPr lang="pt-BR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0B236BF-651F-47FD-BDBE-2E6892A71D40}"/>
              </a:ext>
            </a:extLst>
          </p:cNvPr>
          <p:cNvSpPr/>
          <p:nvPr/>
        </p:nvSpPr>
        <p:spPr>
          <a:xfrm>
            <a:off x="83187" y="207000"/>
            <a:ext cx="3843984" cy="663735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63FE098D-F67A-4092-891F-355F6D320C43}"/>
              </a:ext>
            </a:extLst>
          </p:cNvPr>
          <p:cNvSpPr/>
          <p:nvPr/>
        </p:nvSpPr>
        <p:spPr>
          <a:xfrm>
            <a:off x="3939887" y="207000"/>
            <a:ext cx="4324944" cy="66414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451113"/>
            <a:ext cx="3781244" cy="5008893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9195957" y="233338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 dirty="0">
                <a:solidFill>
                  <a:srgbClr val="9ADBA4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 dirty="0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cs typeface="Calibri"/>
              </a:rPr>
              <a:t>Cliente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78042" y="2796356"/>
            <a:ext cx="1759593" cy="1799004"/>
            <a:chOff x="10151305" y="1421427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1305" y="1421427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8714" y="1836843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57542" y="2011621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09960" y="2239409"/>
              <a:ext cx="428446" cy="3996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1181" y="3542743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6023" y="3116336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1076" y="3104613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 dirty="0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 dirty="0">
              <a:latin typeface="Arial"/>
              <a:cs typeface="Calibri"/>
            </a:endParaRPr>
          </a:p>
          <a:p>
            <a:pPr algn="r"/>
            <a:r>
              <a:rPr lang="en-US" sz="1200" b="1" dirty="0">
                <a:latin typeface="Arial"/>
                <a:cs typeface="Calibri"/>
              </a:rPr>
              <a:t>Shield CC3000 KEYES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20000">
            <a:off x="9682568" y="1668679"/>
            <a:ext cx="1003744" cy="77418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26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5" y="2359706"/>
            <a:ext cx="117496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2923191"/>
            <a:ext cx="1588226" cy="929166"/>
          </a:xfrm>
          <a:prstGeom prst="rect">
            <a:avLst/>
          </a:prstGeom>
        </p:spPr>
      </p:pic>
      <p:sp>
        <p:nvSpPr>
          <p:cNvPr id="69" name="Retângulo 68">
            <a:extLst>
              <a:ext uri="{FF2B5EF4-FFF2-40B4-BE49-F238E27FC236}">
                <a16:creationId xmlns:a16="http://schemas.microsoft.com/office/drawing/2014/main" id="{65A67CE7-0125-4CE6-A8DF-5A7B96852F38}"/>
              </a:ext>
            </a:extLst>
          </p:cNvPr>
          <p:cNvSpPr/>
          <p:nvPr/>
        </p:nvSpPr>
        <p:spPr>
          <a:xfrm>
            <a:off x="8286599" y="211076"/>
            <a:ext cx="3889261" cy="666451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1ACF1D-299F-41A0-AC12-211D55575B1F}"/>
              </a:ext>
            </a:extLst>
          </p:cNvPr>
          <p:cNvSpPr txBox="1"/>
          <p:nvPr/>
        </p:nvSpPr>
        <p:spPr>
          <a:xfrm>
            <a:off x="194547" y="5888887"/>
            <a:ext cx="1876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Sensores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70C0"/>
                </a:solidFill>
              </a:rPr>
              <a:t>DHT11</a:t>
            </a:r>
            <a:r>
              <a:rPr lang="en-US" sz="1200" dirty="0"/>
              <a:t> e </a:t>
            </a:r>
            <a:r>
              <a:rPr lang="en-US" sz="1200" dirty="0">
                <a:solidFill>
                  <a:srgbClr val="0070C0"/>
                </a:solidFill>
              </a:rPr>
              <a:t>SHT20 I2C </a:t>
            </a:r>
            <a:r>
              <a:rPr lang="en-US" sz="1200" dirty="0"/>
              <a:t>para a </a:t>
            </a:r>
            <a:r>
              <a:rPr lang="en-US" sz="1200" dirty="0" err="1"/>
              <a:t>captação</a:t>
            </a:r>
            <a:r>
              <a:rPr lang="en-US" sz="1200" dirty="0"/>
              <a:t> de </a:t>
            </a:r>
            <a:r>
              <a:rPr lang="en-US" sz="1200" dirty="0" err="1"/>
              <a:t>temperatura</a:t>
            </a:r>
            <a:r>
              <a:rPr lang="en-US" sz="1200" dirty="0"/>
              <a:t> e </a:t>
            </a:r>
            <a:r>
              <a:rPr lang="en-US" sz="1200" dirty="0" err="1"/>
              <a:t>umidade</a:t>
            </a:r>
            <a:r>
              <a:rPr lang="en-US" sz="1200" dirty="0"/>
              <a:t> da  </a:t>
            </a:r>
            <a:r>
              <a:rPr lang="en-US" sz="1200" dirty="0" err="1"/>
              <a:t>atmosfera</a:t>
            </a:r>
            <a:r>
              <a:rPr lang="en-US" sz="1200" dirty="0"/>
              <a:t> e solo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F88693E-829D-4EE2-8918-28FDDE19804C}"/>
              </a:ext>
            </a:extLst>
          </p:cNvPr>
          <p:cNvSpPr txBox="1"/>
          <p:nvPr/>
        </p:nvSpPr>
        <p:spPr>
          <a:xfrm>
            <a:off x="7251667" y="5489866"/>
            <a:ext cx="170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As informações coletadas são armazenadas na nuvem.</a:t>
            </a:r>
            <a:endParaRPr lang="en-US" sz="1200" dirty="0"/>
          </a:p>
        </p:txBody>
      </p:sp>
      <p:cxnSp>
        <p:nvCxnSpPr>
          <p:cNvPr id="1025" name="Conector de Seta Reta 1024">
            <a:extLst>
              <a:ext uri="{FF2B5EF4-FFF2-40B4-BE49-F238E27FC236}">
                <a16:creationId xmlns:a16="http://schemas.microsoft.com/office/drawing/2014/main" id="{A3834137-334A-4878-814E-8C0560059CEA}"/>
              </a:ext>
            </a:extLst>
          </p:cNvPr>
          <p:cNvCxnSpPr>
            <a:cxnSpLocks/>
          </p:cNvCxnSpPr>
          <p:nvPr/>
        </p:nvCxnSpPr>
        <p:spPr>
          <a:xfrm flipV="1">
            <a:off x="2748517" y="4333957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Conector de Seta Reta 1028">
            <a:extLst>
              <a:ext uri="{FF2B5EF4-FFF2-40B4-BE49-F238E27FC236}">
                <a16:creationId xmlns:a16="http://schemas.microsoft.com/office/drawing/2014/main" id="{2DD1BCCD-8AFF-48AE-97E8-4062B52E4710}"/>
              </a:ext>
            </a:extLst>
          </p:cNvPr>
          <p:cNvCxnSpPr>
            <a:cxnSpLocks/>
          </p:cNvCxnSpPr>
          <p:nvPr/>
        </p:nvCxnSpPr>
        <p:spPr>
          <a:xfrm>
            <a:off x="3234508" y="4101862"/>
            <a:ext cx="471644" cy="57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C613216F-1CCA-46EC-8C3B-591946BEB320}"/>
              </a:ext>
            </a:extLst>
          </p:cNvPr>
          <p:cNvCxnSpPr/>
          <p:nvPr/>
        </p:nvCxnSpPr>
        <p:spPr>
          <a:xfrm flipV="1">
            <a:off x="2760156" y="5448488"/>
            <a:ext cx="5581" cy="26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E530738E-06BC-4693-835A-4EC824A5542A}"/>
              </a:ext>
            </a:extLst>
          </p:cNvPr>
          <p:cNvCxnSpPr>
            <a:cxnSpLocks/>
          </p:cNvCxnSpPr>
          <p:nvPr/>
        </p:nvCxnSpPr>
        <p:spPr>
          <a:xfrm flipV="1">
            <a:off x="8871916" y="5028241"/>
            <a:ext cx="484932" cy="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087F439-9382-46AB-BE60-A84E5C0562A4}"/>
              </a:ext>
            </a:extLst>
          </p:cNvPr>
          <p:cNvSpPr txBox="1"/>
          <p:nvPr/>
        </p:nvSpPr>
        <p:spPr>
          <a:xfrm>
            <a:off x="10505234" y="5675739"/>
            <a:ext cx="1421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As informações armazenadas são compiladas em um banco de dados.</a:t>
            </a:r>
            <a:endParaRPr lang="en-US" sz="12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F9B71CD-1AEB-4825-81A0-53D4B6667B78}"/>
              </a:ext>
            </a:extLst>
          </p:cNvPr>
          <p:cNvSpPr txBox="1"/>
          <p:nvPr/>
        </p:nvSpPr>
        <p:spPr>
          <a:xfrm>
            <a:off x="1843416" y="6460839"/>
            <a:ext cx="195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Arduino UNO/ Protoboard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4E18087-8B4C-4F68-87AD-19DD2DB42EBB}"/>
              </a:ext>
            </a:extLst>
          </p:cNvPr>
          <p:cNvSpPr txBox="1"/>
          <p:nvPr/>
        </p:nvSpPr>
        <p:spPr>
          <a:xfrm>
            <a:off x="9010732" y="3623991"/>
            <a:ext cx="157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Servidor HP Enterprise </a:t>
            </a:r>
            <a:r>
              <a:rPr lang="pt-BR" sz="1200" dirty="0" err="1">
                <a:solidFill>
                  <a:srgbClr val="0070C0"/>
                </a:solidFill>
              </a:rPr>
              <a:t>Gen</a:t>
            </a:r>
            <a:r>
              <a:rPr lang="pt-BR" sz="1200" dirty="0">
                <a:solidFill>
                  <a:srgbClr val="0070C0"/>
                </a:solidFill>
              </a:rPr>
              <a:t> 10 16GB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9A90192-4982-4063-987F-578B08FBC56E}"/>
              </a:ext>
            </a:extLst>
          </p:cNvPr>
          <p:cNvSpPr txBox="1"/>
          <p:nvPr/>
        </p:nvSpPr>
        <p:spPr>
          <a:xfrm>
            <a:off x="3617250" y="5074844"/>
            <a:ext cx="934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Roteador</a:t>
            </a:r>
          </a:p>
          <a:p>
            <a:r>
              <a:rPr lang="pt-BR" sz="1200" dirty="0">
                <a:solidFill>
                  <a:srgbClr val="0070C0"/>
                </a:solidFill>
              </a:rPr>
              <a:t>WiFi  - 5MB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128D987-1D75-4EA1-A889-6F1530FC8C90}"/>
              </a:ext>
            </a:extLst>
          </p:cNvPr>
          <p:cNvSpPr txBox="1"/>
          <p:nvPr/>
        </p:nvSpPr>
        <p:spPr>
          <a:xfrm>
            <a:off x="262637" y="3747750"/>
            <a:ext cx="10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Node JS</a:t>
            </a:r>
          </a:p>
          <a:p>
            <a:r>
              <a:rPr lang="pt-BR" sz="1200" dirty="0">
                <a:solidFill>
                  <a:srgbClr val="0070C0"/>
                </a:solidFill>
              </a:rPr>
              <a:t>IDE Arduíno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3026286" y="1436206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3107194" y="2187634"/>
            <a:ext cx="367794" cy="18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2812085" y="272706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As informações compiladas são acessadas pelo cliente, permitindo assim sua tomada de decisão.</a:t>
            </a:r>
            <a:endParaRPr lang="en-US" sz="120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2132839" y="2672102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Notebook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6CEAE43-2EA5-4499-BF58-0FBA784454F4}"/>
              </a:ext>
            </a:extLst>
          </p:cNvPr>
          <p:cNvSpPr txBox="1"/>
          <p:nvPr/>
        </p:nvSpPr>
        <p:spPr>
          <a:xfrm>
            <a:off x="256997" y="540477"/>
            <a:ext cx="1437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Celular (3G, 4G, 5G)</a:t>
            </a:r>
          </a:p>
          <a:p>
            <a:r>
              <a:rPr lang="pt-BR" sz="1200" dirty="0">
                <a:solidFill>
                  <a:srgbClr val="0070C0"/>
                </a:solidFill>
              </a:rPr>
              <a:t>Android 7+</a:t>
            </a:r>
          </a:p>
          <a:p>
            <a:r>
              <a:rPr lang="pt-BR" sz="1200" dirty="0">
                <a:solidFill>
                  <a:srgbClr val="0070C0"/>
                </a:solidFill>
              </a:rPr>
              <a:t>IOS 11+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8014528-5CAE-4418-976D-6B434F285963}"/>
              </a:ext>
            </a:extLst>
          </p:cNvPr>
          <p:cNvCxnSpPr/>
          <p:nvPr/>
        </p:nvCxnSpPr>
        <p:spPr>
          <a:xfrm>
            <a:off x="10250660" y="5004842"/>
            <a:ext cx="397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ACB0D1-5E5B-4500-AFDD-BC1126FA82D7}"/>
              </a:ext>
            </a:extLst>
          </p:cNvPr>
          <p:cNvSpPr txBox="1"/>
          <p:nvPr/>
        </p:nvSpPr>
        <p:spPr>
          <a:xfrm>
            <a:off x="10847038" y="5243910"/>
            <a:ext cx="1139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Banco de Dados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3525163" y="2177138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Roteador</a:t>
            </a:r>
          </a:p>
          <a:p>
            <a:r>
              <a:rPr lang="pt-BR" sz="1200" dirty="0">
                <a:solidFill>
                  <a:srgbClr val="0070C0"/>
                </a:solidFill>
              </a:rPr>
              <a:t>WiFi – 5MB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04E643D9-5B4D-4384-AAD0-83AA5F1E4DA8}"/>
              </a:ext>
            </a:extLst>
          </p:cNvPr>
          <p:cNvCxnSpPr>
            <a:cxnSpLocks/>
          </p:cNvCxnSpPr>
          <p:nvPr/>
        </p:nvCxnSpPr>
        <p:spPr>
          <a:xfrm>
            <a:off x="4679457" y="4978054"/>
            <a:ext cx="82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10E399A8-2633-4AF5-BE79-4B3BE0354273}"/>
              </a:ext>
            </a:extLst>
          </p:cNvPr>
          <p:cNvCxnSpPr/>
          <p:nvPr/>
        </p:nvCxnSpPr>
        <p:spPr>
          <a:xfrm>
            <a:off x="6243129" y="4964678"/>
            <a:ext cx="695771" cy="1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mo montar o Arduino na protoboard | Arduino e Cia">
            <a:extLst>
              <a:ext uri="{FF2B5EF4-FFF2-40B4-BE49-F238E27FC236}">
                <a16:creationId xmlns:a16="http://schemas.microsoft.com/office/drawing/2014/main" id="{DF43ECAA-ED3A-44C8-9E22-7976D7795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5688100"/>
            <a:ext cx="1409025" cy="82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4DC5BD77-2750-4206-8444-1A3B4F207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81" y="3586639"/>
            <a:ext cx="783889" cy="783889"/>
          </a:xfrm>
          <a:prstGeom prst="rect">
            <a:avLst/>
          </a:prstGeom>
        </p:spPr>
      </p:pic>
      <p:pic>
        <p:nvPicPr>
          <p:cNvPr id="46" name="Imagem 45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06" y="1893863"/>
            <a:ext cx="783889" cy="7838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8936AB-F172-4727-B2A3-52A4112DAF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86" y="2572771"/>
            <a:ext cx="248721" cy="24872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DCA0AB4-AF0B-4292-AB8B-7EBE6E08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95" y="2164387"/>
            <a:ext cx="336257" cy="33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41D5D07-6096-4E15-993E-0ED2B5E2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38" y="1823185"/>
            <a:ext cx="277508" cy="27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5D60696-07EF-4F21-96C6-11403DCDE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72" y="701258"/>
            <a:ext cx="214662" cy="2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C7F7996-4902-4B8C-A0FD-9C145D3E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79" y="1065878"/>
            <a:ext cx="277509" cy="3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Uma imagem contendo relógio, quarto&#10;&#10;Descrição gerada automaticamente">
            <a:extLst>
              <a:ext uri="{FF2B5EF4-FFF2-40B4-BE49-F238E27FC236}">
                <a16:creationId xmlns:a16="http://schemas.microsoft.com/office/drawing/2014/main" id="{8344A044-6132-408C-B9AB-5E68984F36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87" y="736639"/>
            <a:ext cx="722996" cy="722996"/>
          </a:xfrm>
          <a:prstGeom prst="rect">
            <a:avLst/>
          </a:prstGeom>
        </p:spPr>
      </p:pic>
      <p:pic>
        <p:nvPicPr>
          <p:cNvPr id="29" name="Imagem 28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86" y="1503504"/>
            <a:ext cx="726694" cy="726694"/>
          </a:xfrm>
          <a:prstGeom prst="rect">
            <a:avLst/>
          </a:prstGeom>
        </p:spPr>
      </p:pic>
      <p:pic>
        <p:nvPicPr>
          <p:cNvPr id="58" name="Imagem 57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3C1AAE7E-654D-4837-A2CD-3BA91E9449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59" y="4391809"/>
            <a:ext cx="726694" cy="726694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1F0937FC-6CED-4D6F-8478-51E011B62A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01" y="4673924"/>
            <a:ext cx="480409" cy="480409"/>
          </a:xfrm>
          <a:prstGeom prst="rect">
            <a:avLst/>
          </a:prstGeom>
        </p:spPr>
      </p:pic>
      <p:pic>
        <p:nvPicPr>
          <p:cNvPr id="1042" name="Picture 18" descr="Microsoft azure logo png 5 » PNG Image">
            <a:extLst>
              <a:ext uri="{FF2B5EF4-FFF2-40B4-BE49-F238E27FC236}">
                <a16:creationId xmlns:a16="http://schemas.microsoft.com/office/drawing/2014/main" id="{5E38A8C1-F1AD-457E-9FA2-336F621D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81" y="3968826"/>
            <a:ext cx="1061230" cy="8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88AF305E-8561-4535-BD54-D62B33057D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0" y="4070432"/>
            <a:ext cx="1359653" cy="1372432"/>
          </a:xfrm>
          <a:prstGeom prst="rect">
            <a:avLst/>
          </a:prstGeom>
        </p:spPr>
      </p:pic>
      <p:pic>
        <p:nvPicPr>
          <p:cNvPr id="44" name="Imagem 43" descr="Uma imagem contendo objeto, kit, relógio&#10;&#10;Descrição gerada automaticamente">
            <a:extLst>
              <a:ext uri="{FF2B5EF4-FFF2-40B4-BE49-F238E27FC236}">
                <a16:creationId xmlns:a16="http://schemas.microsoft.com/office/drawing/2014/main" id="{92A54939-8E6A-4D69-9564-4331DADC857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29" y="4700869"/>
            <a:ext cx="698104" cy="704665"/>
          </a:xfrm>
          <a:prstGeom prst="rect">
            <a:avLst/>
          </a:prstGeom>
        </p:spPr>
      </p:pic>
      <p:pic>
        <p:nvPicPr>
          <p:cNvPr id="51" name="Imagem 50" descr="Uma imagem contendo garrafa, copo, caneca&#10;&#10;Descrição gerada automaticamente">
            <a:extLst>
              <a:ext uri="{FF2B5EF4-FFF2-40B4-BE49-F238E27FC236}">
                <a16:creationId xmlns:a16="http://schemas.microsoft.com/office/drawing/2014/main" id="{EF09E6D2-0A84-43DE-9D95-7AA9EA17337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930" y="4518571"/>
            <a:ext cx="759600" cy="766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126522" y="318484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561C409-4212-43C1-9BC9-65B96DF549AB}"/>
              </a:ext>
            </a:extLst>
          </p:cNvPr>
          <p:cNvSpPr txBox="1"/>
          <p:nvPr/>
        </p:nvSpPr>
        <p:spPr>
          <a:xfrm>
            <a:off x="1852335" y="3226788"/>
            <a:ext cx="134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Plantação</a:t>
            </a:r>
            <a:endParaRPr lang="en-US" sz="12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112170" y="49195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1173007" y="47621"/>
            <a:ext cx="2186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Cliente Plantação </a:t>
            </a:r>
            <a:endParaRPr lang="en-US" sz="12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8996699" y="3217185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Estrutura </a:t>
            </a:r>
            <a:r>
              <a:rPr lang="pt-BR" sz="12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endParaRPr lang="en-US" sz="12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6" name="Picture 2" descr="Vivo logo - PNG e Vetor - Download de Logo">
            <a:extLst>
              <a:ext uri="{FF2B5EF4-FFF2-40B4-BE49-F238E27FC236}">
                <a16:creationId xmlns:a16="http://schemas.microsoft.com/office/drawing/2014/main" id="{5ED8ED99-E296-488D-AA29-A5D971C91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31" y="400226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437" y="1152654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F0147752-F923-4EE8-901F-510C0A08C9F4}"/>
              </a:ext>
            </a:extLst>
          </p:cNvPr>
          <p:cNvSpPr txBox="1"/>
          <p:nvPr/>
        </p:nvSpPr>
        <p:spPr>
          <a:xfrm>
            <a:off x="3020501" y="3702791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Notebook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75C8D2E-5439-4B41-98DE-15C7318C07D8}"/>
              </a:ext>
            </a:extLst>
          </p:cNvPr>
          <p:cNvSpPr txBox="1"/>
          <p:nvPr/>
        </p:nvSpPr>
        <p:spPr>
          <a:xfrm>
            <a:off x="226491" y="4502588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Lenovo Ultrafino i5 </a:t>
            </a:r>
            <a:r>
              <a:rPr lang="en-US" sz="1200" dirty="0">
                <a:solidFill>
                  <a:srgbClr val="0070C0"/>
                </a:solidFill>
              </a:rPr>
              <a:t>81S90005BR - Intel Core i5-8265U</a:t>
            </a:r>
            <a:endParaRPr lang="pt-BR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Windows 10</a:t>
            </a:r>
            <a:endParaRPr lang="pt-BR" sz="1200" dirty="0">
              <a:solidFill>
                <a:srgbClr val="0070C0"/>
              </a:solidFill>
            </a:endParaRPr>
          </a:p>
          <a:p>
            <a:r>
              <a:rPr lang="pt-BR" sz="1200" dirty="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 dirty="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5B448FBB-7FAD-4CEE-81FB-08A2337C7E30}"/>
              </a:ext>
            </a:extLst>
          </p:cNvPr>
          <p:cNvSpPr txBox="1"/>
          <p:nvPr/>
        </p:nvSpPr>
        <p:spPr>
          <a:xfrm>
            <a:off x="143147" y="1689776"/>
            <a:ext cx="1714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Lenovo Ultrafino i5 </a:t>
            </a:r>
            <a:r>
              <a:rPr lang="en-US" sz="1200" dirty="0">
                <a:solidFill>
                  <a:srgbClr val="0070C0"/>
                </a:solidFill>
              </a:rPr>
              <a:t>81S90005BR - Intel Core i5-8265U</a:t>
            </a:r>
            <a:endParaRPr lang="pt-BR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Windows 10</a:t>
            </a:r>
            <a:endParaRPr lang="pt-BR" sz="1200" dirty="0">
              <a:solidFill>
                <a:srgbClr val="0070C0"/>
              </a:solidFill>
            </a:endParaRPr>
          </a:p>
          <a:p>
            <a:r>
              <a:rPr lang="pt-BR" sz="1200" dirty="0">
                <a:solidFill>
                  <a:srgbClr val="0070C0"/>
                </a:solidFill>
              </a:rPr>
              <a:t>8GB de RAM</a:t>
            </a:r>
          </a:p>
          <a:p>
            <a:r>
              <a:rPr lang="pt-BR" sz="1200" dirty="0">
                <a:solidFill>
                  <a:srgbClr val="0070C0"/>
                </a:solidFill>
              </a:rPr>
              <a:t>1TB de armazenamento</a:t>
            </a:r>
          </a:p>
        </p:txBody>
      </p:sp>
      <p:sp>
        <p:nvSpPr>
          <p:cNvPr id="66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1878120" y="5193007"/>
            <a:ext cx="17478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latin typeface="Arial"/>
                <a:cs typeface="Calibri"/>
              </a:rPr>
              <a:t>    </a:t>
            </a:r>
            <a:r>
              <a:rPr lang="en-US" sz="1200" dirty="0">
                <a:solidFill>
                  <a:srgbClr val="0070C0"/>
                </a:solidFill>
                <a:latin typeface="+mj-lt"/>
                <a:cs typeface="Calibri"/>
              </a:rPr>
              <a:t>Shield CC3000 KEYES</a:t>
            </a:r>
          </a:p>
        </p:txBody>
      </p:sp>
      <p:pic>
        <p:nvPicPr>
          <p:cNvPr id="67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99" y="4701080"/>
            <a:ext cx="688060" cy="56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DHT11 Digital Relative Humidity and Temperature sensor Module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5" y="6147932"/>
            <a:ext cx="555052" cy="5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T20 I2C Temperature &amp; Humidity Sensor (Waterproof Probe) - RobotSho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86" y="5764676"/>
            <a:ext cx="462200" cy="4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tângulo 69">
            <a:extLst>
              <a:ext uri="{FF2B5EF4-FFF2-40B4-BE49-F238E27FC236}">
                <a16:creationId xmlns:a16="http://schemas.microsoft.com/office/drawing/2014/main" id="{7038F504-43BD-4E04-A6D4-E8DA3DD639DD}"/>
              </a:ext>
            </a:extLst>
          </p:cNvPr>
          <p:cNvSpPr/>
          <p:nvPr/>
        </p:nvSpPr>
        <p:spPr>
          <a:xfrm>
            <a:off x="7320292" y="3177000"/>
            <a:ext cx="4461463" cy="36021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C8062EC1-04AA-4EB6-A13F-BCAC2C2B9B39}"/>
              </a:ext>
            </a:extLst>
          </p:cNvPr>
          <p:cNvCxnSpPr>
            <a:cxnSpLocks/>
          </p:cNvCxnSpPr>
          <p:nvPr/>
        </p:nvCxnSpPr>
        <p:spPr>
          <a:xfrm flipH="1" flipV="1">
            <a:off x="10220055" y="1461759"/>
            <a:ext cx="428157" cy="27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>
            <a:off x="10227078" y="2070231"/>
            <a:ext cx="491854" cy="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D47DB545-BA57-4E97-BDA7-AE1F040DE6E7}"/>
              </a:ext>
            </a:extLst>
          </p:cNvPr>
          <p:cNvSpPr txBox="1"/>
          <p:nvPr/>
        </p:nvSpPr>
        <p:spPr>
          <a:xfrm>
            <a:off x="7479089" y="521775"/>
            <a:ext cx="1853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Os</a:t>
            </a:r>
            <a:r>
              <a:rPr lang="en-US" sz="1200" dirty="0"/>
              <a:t> dados do hardware </a:t>
            </a:r>
            <a:r>
              <a:rPr lang="en-US" sz="1200" dirty="0" err="1"/>
              <a:t>são</a:t>
            </a:r>
            <a:r>
              <a:rPr lang="en-US" sz="1200" dirty="0"/>
              <a:t> </a:t>
            </a:r>
            <a:r>
              <a:rPr lang="en-US" sz="1200" dirty="0" err="1"/>
              <a:t>coletados</a:t>
            </a:r>
            <a:r>
              <a:rPr lang="en-US" sz="1200" dirty="0"/>
              <a:t>, </a:t>
            </a:r>
            <a:r>
              <a:rPr lang="en-US" sz="1200" dirty="0" err="1"/>
              <a:t>armazenados</a:t>
            </a:r>
            <a:r>
              <a:rPr lang="en-US" sz="1200" dirty="0"/>
              <a:t>, </a:t>
            </a:r>
            <a:r>
              <a:rPr lang="en-US" sz="1200" dirty="0" err="1"/>
              <a:t>analisados</a:t>
            </a:r>
            <a:r>
              <a:rPr lang="en-US" sz="1200" dirty="0"/>
              <a:t> e </a:t>
            </a:r>
            <a:r>
              <a:rPr lang="en-US" sz="1200" dirty="0" err="1"/>
              <a:t>expostos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gráficos</a:t>
            </a:r>
            <a:r>
              <a:rPr lang="en-US" sz="1200" dirty="0"/>
              <a:t> para o </a:t>
            </a:r>
            <a:r>
              <a:rPr lang="en-US" sz="1200" dirty="0" err="1"/>
              <a:t>auxílio</a:t>
            </a:r>
            <a:r>
              <a:rPr lang="en-US" sz="1200" dirty="0"/>
              <a:t> do </a:t>
            </a:r>
            <a:r>
              <a:rPr lang="en-US" sz="1200" dirty="0" err="1"/>
              <a:t>analista</a:t>
            </a:r>
            <a:r>
              <a:rPr lang="en-US" sz="1200" dirty="0"/>
              <a:t> </a:t>
            </a:r>
            <a:r>
              <a:rPr lang="en-US" sz="1200" dirty="0" err="1"/>
              <a:t>responsável</a:t>
            </a:r>
            <a:endParaRPr lang="en-US" sz="12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347378" y="231196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Notebook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10718932" y="2202691"/>
            <a:ext cx="946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Roteador</a:t>
            </a:r>
          </a:p>
          <a:p>
            <a:r>
              <a:rPr lang="pt-BR" sz="1200" dirty="0">
                <a:solidFill>
                  <a:srgbClr val="0070C0"/>
                </a:solidFill>
              </a:rPr>
              <a:t>WiFi – 5MB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8" name="Imagem 77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8" y="1679725"/>
            <a:ext cx="783889" cy="783889"/>
          </a:xfrm>
          <a:prstGeom prst="rect">
            <a:avLst/>
          </a:prstGeom>
        </p:spPr>
      </p:pic>
      <p:pic>
        <p:nvPicPr>
          <p:cNvPr id="85" name="Imagem 84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59478B69-1E2D-46C1-B7B4-8248D74E59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55" y="1529057"/>
            <a:ext cx="726694" cy="726694"/>
          </a:xfrm>
          <a:prstGeom prst="rect">
            <a:avLst/>
          </a:prstGeom>
        </p:spPr>
      </p:pic>
      <p:sp>
        <p:nvSpPr>
          <p:cNvPr id="86" name="Retângulo 85">
            <a:extLst>
              <a:ext uri="{FF2B5EF4-FFF2-40B4-BE49-F238E27FC236}">
                <a16:creationId xmlns:a16="http://schemas.microsoft.com/office/drawing/2014/main" id="{64189642-69FC-4630-88AD-3AE92307A156}"/>
              </a:ext>
            </a:extLst>
          </p:cNvPr>
          <p:cNvSpPr/>
          <p:nvPr/>
        </p:nvSpPr>
        <p:spPr>
          <a:xfrm>
            <a:off x="7305939" y="74748"/>
            <a:ext cx="4475816" cy="29492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861A77F-8CA8-4F48-90C9-B9B1D80DD8F1}"/>
              </a:ext>
            </a:extLst>
          </p:cNvPr>
          <p:cNvSpPr txBox="1"/>
          <p:nvPr/>
        </p:nvSpPr>
        <p:spPr>
          <a:xfrm>
            <a:off x="7925509" y="116279"/>
            <a:ext cx="3289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Escritório do </a:t>
            </a:r>
            <a:r>
              <a:rPr lang="pt-BR" sz="12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SixMinds</a:t>
            </a:r>
            <a:r>
              <a:rPr lang="pt-BR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 monitoramento máquinas</a:t>
            </a:r>
            <a:endParaRPr lang="en-US" sz="1200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88" name="Picture 2" descr="Vivo logo - PNG e Vetor - Download de Logo">
            <a:extLst>
              <a:ext uri="{FF2B5EF4-FFF2-40B4-BE49-F238E27FC236}">
                <a16:creationId xmlns:a16="http://schemas.microsoft.com/office/drawing/2014/main" id="{40D3D57F-9515-4FD0-B285-5CBD1DDC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1206" y="1178207"/>
            <a:ext cx="528064" cy="52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aixaDeTexto 97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50370" y="3253023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7365278" y="146148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04476" y="155180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9B267CF2-8A6B-411B-B2B0-2F6985CA6384}"/>
              </a:ext>
            </a:extLst>
          </p:cNvPr>
          <p:cNvSpPr txBox="1"/>
          <p:nvPr/>
        </p:nvSpPr>
        <p:spPr>
          <a:xfrm>
            <a:off x="150274" y="3205487"/>
            <a:ext cx="1476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108" name="Imagem 107">
            <a:extLst>
              <a:ext uri="{FF2B5EF4-FFF2-40B4-BE49-F238E27FC236}">
                <a16:creationId xmlns:a16="http://schemas.microsoft.com/office/drawing/2014/main" id="{3FCFB609-1656-4979-A08B-52DD0E1491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70" y="2457942"/>
            <a:ext cx="480409" cy="480409"/>
          </a:xfrm>
          <a:prstGeom prst="rect">
            <a:avLst/>
          </a:prstGeom>
        </p:spPr>
      </p:pic>
      <p:cxnSp>
        <p:nvCxnSpPr>
          <p:cNvPr id="109" name="Conector de Seta Reta 108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4754962" y="2099605"/>
            <a:ext cx="717118" cy="42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1062BAAC-07B9-4C28-8B23-215024EEBEDA}"/>
              </a:ext>
            </a:extLst>
          </p:cNvPr>
          <p:cNvCxnSpPr>
            <a:cxnSpLocks/>
          </p:cNvCxnSpPr>
          <p:nvPr/>
        </p:nvCxnSpPr>
        <p:spPr>
          <a:xfrm flipH="1" flipV="1">
            <a:off x="6190998" y="2938351"/>
            <a:ext cx="924605" cy="54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de Seta Reta 111"/>
          <p:cNvCxnSpPr/>
          <p:nvPr/>
        </p:nvCxnSpPr>
        <p:spPr>
          <a:xfrm flipV="1">
            <a:off x="11155238" y="2712732"/>
            <a:ext cx="0" cy="7417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utoShape 10" descr="https://image.flaticon.com/icons/svg/1822/1822899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7" name="Imagem 116"/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5578" y="4168513"/>
            <a:ext cx="404029" cy="404029"/>
          </a:xfrm>
          <a:prstGeom prst="rect">
            <a:avLst/>
          </a:prstGeom>
        </p:spPr>
      </p:pic>
      <p:pic>
        <p:nvPicPr>
          <p:cNvPr id="120" name="Imagem 119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8061" y="4049358"/>
            <a:ext cx="467101" cy="467101"/>
          </a:xfrm>
          <a:prstGeom prst="rect">
            <a:avLst/>
          </a:prstGeom>
        </p:spPr>
      </p:pic>
      <p:pic>
        <p:nvPicPr>
          <p:cNvPr id="121" name="Picture 16" descr="File:Bootstrap logo.svg - Wikimedia Commons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14" y="4123382"/>
            <a:ext cx="393077" cy="3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8" descr="Node.js â WikipÃ©dia, a enciclopÃ©dia livre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16" y="5503165"/>
            <a:ext cx="523854" cy="3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2" descr="File:CSS3 and HTML5 logos and wordmarks.svg - Wikimedia Common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516" y="5503165"/>
            <a:ext cx="523807" cy="3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Javascript-shield.svg - Wikimedia Commons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050" y="5859118"/>
            <a:ext cx="254738" cy="35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40000" y1="64000" x2="40000" y2="64000"/>
                        <a14:foregroundMark x1="56000" y1="37333" x2="56000" y2="37333"/>
                        <a14:foregroundMark x1="81333" y1="59333" x2="81333" y2="59333"/>
                        <a14:foregroundMark x1="56000" y1="70667" x2="56000" y2="70667"/>
                        <a14:foregroundMark x1="48667" y1="82667" x2="48667" y2="82667"/>
                        <a14:foregroundMark x1="66000" y1="92667" x2="66000" y2="92667"/>
                        <a14:foregroundMark x1="79333" y1="93333" x2="79333" y2="9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7371" y="1876911"/>
            <a:ext cx="586622" cy="586622"/>
          </a:xfrm>
          <a:prstGeom prst="rect">
            <a:avLst/>
          </a:prstGeom>
        </p:spPr>
      </p:pic>
      <p:pic>
        <p:nvPicPr>
          <p:cNvPr id="127" name="Imagem 126"/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998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6818" y="1826948"/>
            <a:ext cx="721371" cy="721371"/>
          </a:xfrm>
          <a:prstGeom prst="rect">
            <a:avLst/>
          </a:prstGeom>
        </p:spPr>
      </p:pic>
      <p:cxnSp>
        <p:nvCxnSpPr>
          <p:cNvPr id="142" name="Conector de Seta Reta 141">
            <a:extLst>
              <a:ext uri="{FF2B5EF4-FFF2-40B4-BE49-F238E27FC236}">
                <a16:creationId xmlns:a16="http://schemas.microsoft.com/office/drawing/2014/main" id="{52CCDDBB-8D2B-4018-B5F8-9C73189CB465}"/>
              </a:ext>
            </a:extLst>
          </p:cNvPr>
          <p:cNvCxnSpPr>
            <a:cxnSpLocks/>
          </p:cNvCxnSpPr>
          <p:nvPr/>
        </p:nvCxnSpPr>
        <p:spPr>
          <a:xfrm flipH="1" flipV="1">
            <a:off x="8862766" y="2071669"/>
            <a:ext cx="4499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7501296" y="252115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Aplicação</a:t>
            </a:r>
            <a:r>
              <a:rPr lang="en-US" sz="1200" dirty="0">
                <a:solidFill>
                  <a:srgbClr val="0070C0"/>
                </a:solidFill>
              </a:rPr>
              <a:t> desktop</a:t>
            </a:r>
          </a:p>
        </p:txBody>
      </p:sp>
      <p:sp>
        <p:nvSpPr>
          <p:cNvPr id="152" name="CaixaDeTexto 151">
            <a:extLst>
              <a:ext uri="{FF2B5EF4-FFF2-40B4-BE49-F238E27FC236}">
                <a16:creationId xmlns:a16="http://schemas.microsoft.com/office/drawing/2014/main" id="{A126DA0B-30BD-485C-9539-697C061BA2B3}"/>
              </a:ext>
            </a:extLst>
          </p:cNvPr>
          <p:cNvSpPr txBox="1"/>
          <p:nvPr/>
        </p:nvSpPr>
        <p:spPr>
          <a:xfrm>
            <a:off x="9244208" y="1345008"/>
            <a:ext cx="833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070C0"/>
                </a:solidFill>
              </a:rPr>
              <a:t>Notebook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53" name="Imagem 152" descr="Uma imagem contendo desenho, computador, relógio&#10;&#10;Descrição gerada automaticamente">
            <a:extLst>
              <a:ext uri="{FF2B5EF4-FFF2-40B4-BE49-F238E27FC236}">
                <a16:creationId xmlns:a16="http://schemas.microsoft.com/office/drawing/2014/main" id="{CA724506-9E4F-4A2F-8733-F7CEAF35B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35" y="699619"/>
            <a:ext cx="783889" cy="783889"/>
          </a:xfrm>
          <a:prstGeom prst="rect">
            <a:avLst/>
          </a:prstGeom>
        </p:spPr>
      </p:pic>
      <p:sp>
        <p:nvSpPr>
          <p:cNvPr id="154" name="CaixaDeTexto 153">
            <a:extLst>
              <a:ext uri="{FF2B5EF4-FFF2-40B4-BE49-F238E27FC236}">
                <a16:creationId xmlns:a16="http://schemas.microsoft.com/office/drawing/2014/main" id="{76C572E9-85A4-45C1-9ED0-1764B0A991CD}"/>
              </a:ext>
            </a:extLst>
          </p:cNvPr>
          <p:cNvSpPr txBox="1"/>
          <p:nvPr/>
        </p:nvSpPr>
        <p:spPr>
          <a:xfrm>
            <a:off x="8996699" y="523393"/>
            <a:ext cx="13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Gerente</a:t>
            </a:r>
            <a:endParaRPr 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Ver a imagem de origem">
            <a:extLst>
              <a:ext uri="{FF2B5EF4-FFF2-40B4-BE49-F238E27FC236}">
                <a16:creationId xmlns:a16="http://schemas.microsoft.com/office/drawing/2014/main" id="{DE508164-D980-4F04-A970-D44E285A5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8C9B995-7E82-4ACD-BE87-FE1CE6FD385F}"/>
              </a:ext>
            </a:extLst>
          </p:cNvPr>
          <p:cNvSpPr/>
          <p:nvPr/>
        </p:nvSpPr>
        <p:spPr>
          <a:xfrm>
            <a:off x="0" y="5536756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5AFF83-BA1D-4205-818F-FFB30384D964}"/>
              </a:ext>
            </a:extLst>
          </p:cNvPr>
          <p:cNvSpPr/>
          <p:nvPr/>
        </p:nvSpPr>
        <p:spPr>
          <a:xfrm>
            <a:off x="0" y="4314478"/>
            <a:ext cx="4468444" cy="112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398920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>
            <a:off x="5735173" y="1899140"/>
            <a:ext cx="1791042" cy="22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0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07406" y="204951"/>
            <a:ext cx="3162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Crescimento Individual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956179" y="124565"/>
            <a:ext cx="33285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Crescimento em Grupo</a:t>
            </a:r>
          </a:p>
        </p:txBody>
      </p:sp>
      <p:pic>
        <p:nvPicPr>
          <p:cNvPr id="11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16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 flipH="1">
            <a:off x="9138895" y="2340504"/>
            <a:ext cx="1439838" cy="18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255F3E-A47C-4364-8319-8C89B7C0246E}"/>
              </a:ext>
            </a:extLst>
          </p:cNvPr>
          <p:cNvSpPr txBox="1"/>
          <p:nvPr/>
        </p:nvSpPr>
        <p:spPr>
          <a:xfrm>
            <a:off x="326468" y="4812365"/>
            <a:ext cx="36615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Desenvolvimento de autoconfiança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Motivação aos desafios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autonomia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89B170-A628-4FB7-A3FC-EACF3316093D}"/>
              </a:ext>
            </a:extLst>
          </p:cNvPr>
          <p:cNvSpPr txBox="1"/>
          <p:nvPr/>
        </p:nvSpPr>
        <p:spPr>
          <a:xfrm>
            <a:off x="6096000" y="5042470"/>
            <a:ext cx="4314092" cy="1414746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Melhor organização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entrosamento entre o grupo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produtividade</a:t>
            </a:r>
          </a:p>
        </p:txBody>
      </p:sp>
    </p:spTree>
    <p:extLst>
      <p:ext uri="{BB962C8B-B14F-4D97-AF65-F5344CB8AC3E}">
        <p14:creationId xmlns:p14="http://schemas.microsoft.com/office/powerpoint/2010/main" val="1675698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2" y="673426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 dirty="0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Visão do Projeto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10594357" y="4558839"/>
            <a:ext cx="947651" cy="6317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73142" r="66026" b="14070"/>
          <a:stretch/>
        </p:blipFill>
        <p:spPr>
          <a:xfrm>
            <a:off x="4114337" y="4738253"/>
            <a:ext cx="357189" cy="6317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7548" b="14070"/>
          <a:stretch/>
        </p:blipFill>
        <p:spPr>
          <a:xfrm>
            <a:off x="4551217" y="4882204"/>
            <a:ext cx="471054" cy="6317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19545400">
            <a:off x="6841600" y="5054137"/>
            <a:ext cx="947651" cy="63176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789"/>
            <a:ext cx="12192000" cy="59882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65359" r="35581" b="482"/>
          <a:stretch/>
        </p:blipFill>
        <p:spPr>
          <a:xfrm>
            <a:off x="5413433" y="4582763"/>
            <a:ext cx="2272959" cy="23999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66564" r="79422" b="-723"/>
          <a:stretch/>
        </p:blipFill>
        <p:spPr>
          <a:xfrm>
            <a:off x="436880" y="4582763"/>
            <a:ext cx="1919778" cy="23999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"/>
                    </a14:imgEffect>
                    <a14:imgEffect>
                      <a14:colorTemperature colorTemp="4706"/>
                    </a14:imgEffect>
                    <a14:imgEffect>
                      <a14:saturation sat="66000"/>
                    </a14:imgEffect>
                    <a14:imgEffect>
                      <a14:brightnessContrast bright="2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8984" r="56612" b="30055"/>
          <a:stretch/>
        </p:blipFill>
        <p:spPr>
          <a:xfrm>
            <a:off x="2343846" y="3723103"/>
            <a:ext cx="2597953" cy="18038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4879571" y="4962698"/>
            <a:ext cx="947651" cy="6317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0557862">
            <a:off x="54465" y="5089742"/>
            <a:ext cx="947651" cy="6317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40450" flipH="1">
            <a:off x="9628908" y="4566320"/>
            <a:ext cx="947651" cy="63176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632920" flipH="1">
            <a:off x="10357214" y="4526384"/>
            <a:ext cx="329936" cy="6317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20967080">
            <a:off x="9433908" y="4558840"/>
            <a:ext cx="329936" cy="63176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570344" y="397565"/>
            <a:ext cx="3867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DIAGRAMA</a:t>
            </a:r>
          </a:p>
        </p:txBody>
      </p:sp>
      <p:sp>
        <p:nvSpPr>
          <p:cNvPr id="22" name="Elipse 21"/>
          <p:cNvSpPr/>
          <p:nvPr/>
        </p:nvSpPr>
        <p:spPr>
          <a:xfrm>
            <a:off x="731032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188516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2</a:t>
            </a:r>
          </a:p>
        </p:txBody>
      </p:sp>
      <p:sp>
        <p:nvSpPr>
          <p:cNvPr id="24" name="Elipse 23"/>
          <p:cNvSpPr/>
          <p:nvPr/>
        </p:nvSpPr>
        <p:spPr>
          <a:xfrm>
            <a:off x="5646000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3</a:t>
            </a:r>
          </a:p>
        </p:txBody>
      </p:sp>
      <p:sp>
        <p:nvSpPr>
          <p:cNvPr id="25" name="Elipse 24"/>
          <p:cNvSpPr/>
          <p:nvPr/>
        </p:nvSpPr>
        <p:spPr>
          <a:xfrm>
            <a:off x="8103484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4</a:t>
            </a:r>
          </a:p>
        </p:txBody>
      </p:sp>
      <p:sp>
        <p:nvSpPr>
          <p:cNvPr id="26" name="Elipse 25"/>
          <p:cNvSpPr/>
          <p:nvPr/>
        </p:nvSpPr>
        <p:spPr>
          <a:xfrm>
            <a:off x="10560968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5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01087" y="3021392"/>
            <a:ext cx="131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Instalar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2980824" y="3026414"/>
            <a:ext cx="1589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Registrar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500453" y="3021393"/>
            <a:ext cx="182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Analisar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201981" y="3021393"/>
            <a:ext cx="140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Agir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522182" y="3021393"/>
            <a:ext cx="149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Colher</a:t>
            </a:r>
          </a:p>
        </p:txBody>
      </p:sp>
      <p:pic>
        <p:nvPicPr>
          <p:cNvPr id="102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904559" y="111333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65247" r="10024" b="9105"/>
          <a:stretch/>
        </p:blipFill>
        <p:spPr bwMode="auto">
          <a:xfrm>
            <a:off x="7478561" y="958714"/>
            <a:ext cx="2340324" cy="95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 out the best Flaticon summer resources of the week - Freepik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780"/>
                    </a14:imgEffect>
                    <a14:imgEffect>
                      <a14:saturation sat="5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84" t="4096" r="38722" b="67690"/>
          <a:stretch/>
        </p:blipFill>
        <p:spPr bwMode="auto">
          <a:xfrm flipH="1">
            <a:off x="11216830" y="-360326"/>
            <a:ext cx="1302707" cy="15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5" t="65359" r="20580" b="482"/>
          <a:stretch/>
        </p:blipFill>
        <p:spPr>
          <a:xfrm>
            <a:off x="8084746" y="4565938"/>
            <a:ext cx="1747318" cy="23999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4" t="65359" r="5304" b="482"/>
          <a:stretch/>
        </p:blipFill>
        <p:spPr>
          <a:xfrm>
            <a:off x="10864157" y="4561403"/>
            <a:ext cx="1153275" cy="2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6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0" t="15298" r="15013" b="15624"/>
          <a:stretch/>
        </p:blipFill>
        <p:spPr>
          <a:xfrm>
            <a:off x="2998581" y="4349849"/>
            <a:ext cx="1927977" cy="1916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6121" r="15874" b="16100"/>
          <a:stretch/>
        </p:blipFill>
        <p:spPr>
          <a:xfrm>
            <a:off x="2986969" y="1336778"/>
            <a:ext cx="1868594" cy="18567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15932" r="15866" b="15709"/>
          <a:stretch/>
        </p:blipFill>
        <p:spPr>
          <a:xfrm>
            <a:off x="5450765" y="1289271"/>
            <a:ext cx="1912141" cy="1904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2004899" y="-28958"/>
            <a:ext cx="474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500180" y="81847"/>
            <a:ext cx="315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23" y="1336419"/>
            <a:ext cx="2850661" cy="484612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pic>
        <p:nvPicPr>
          <p:cNvPr id="2052" name="Picture 4" descr="수업 방해 없는 원활한 쌍방향 원격 수업을 위한 ZOOM 설정의 모든 것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86" b="90052" l="1278" r="96965">
                        <a14:foregroundMark x1="41374" y1="42670" x2="41374" y2="42670"/>
                        <a14:foregroundMark x1="36901" y1="54188" x2="36901" y2="54188"/>
                        <a14:foregroundMark x1="48243" y1="51832" x2="48243" y2="51832"/>
                        <a14:foregroundMark x1="63898" y1="50785" x2="63898" y2="50785"/>
                        <a14:foregroundMark x1="77316" y1="43979" x2="77316" y2="4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28822"/>
          <a:stretch/>
        </p:blipFill>
        <p:spPr bwMode="auto">
          <a:xfrm>
            <a:off x="9144952" y="5125534"/>
            <a:ext cx="2037777" cy="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3959238"/>
            <a:ext cx="2713789" cy="27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85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Planejamento do projeto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794001" y="1121361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794001" y="4087097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METODOLOGIA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445290" y="320348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GESTÃO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03053" y="2767281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Aprendizados Geral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Sprints</a:t>
            </a:r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Semanais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 Reuniões Semanais </a:t>
            </a:r>
          </a:p>
        </p:txBody>
      </p:sp>
      <p:pic>
        <p:nvPicPr>
          <p:cNvPr id="1034" name="Picture 10" descr="Outliers, Livro, Discussão Sobre O Livro Do Clube png transparente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3" b="90000" l="8333" r="90000">
                        <a14:foregroundMark x1="18444" y1="49048" x2="18444" y2="49048"/>
                        <a14:foregroundMark x1="13000" y1="57262" x2="13000" y2="57262"/>
                        <a14:foregroundMark x1="61667" y1="56429" x2="61667" y2="5642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9756" r="8737" b="12256"/>
          <a:stretch/>
        </p:blipFill>
        <p:spPr bwMode="auto">
          <a:xfrm>
            <a:off x="615819" y="5516016"/>
            <a:ext cx="1016788" cy="9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/>
          <p:cNvSpPr/>
          <p:nvPr/>
        </p:nvSpPr>
        <p:spPr>
          <a:xfrm>
            <a:off x="8877270" y="2606040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4" name="Conector Angulado 33"/>
          <p:cNvCxnSpPr>
            <a:endCxn id="11" idx="1"/>
          </p:cNvCxnSpPr>
          <p:nvPr/>
        </p:nvCxnSpPr>
        <p:spPr>
          <a:xfrm flipV="1">
            <a:off x="3262083" y="1944321"/>
            <a:ext cx="1531918" cy="1484679"/>
          </a:xfrm>
          <a:prstGeom prst="bentConnector3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endCxn id="12" idx="1"/>
          </p:cNvCxnSpPr>
          <p:nvPr/>
        </p:nvCxnSpPr>
        <p:spPr>
          <a:xfrm>
            <a:off x="3262083" y="3429000"/>
            <a:ext cx="1531918" cy="1518464"/>
          </a:xfrm>
          <a:prstGeom prst="bentConnector3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1" idx="3"/>
            <a:endCxn id="36" idx="1"/>
          </p:cNvCxnSpPr>
          <p:nvPr/>
        </p:nvCxnSpPr>
        <p:spPr>
          <a:xfrm>
            <a:off x="7712175" y="1944321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stCxn id="12" idx="3"/>
            <a:endCxn id="36" idx="1"/>
          </p:cNvCxnSpPr>
          <p:nvPr/>
        </p:nvCxnSpPr>
        <p:spPr>
          <a:xfrm flipV="1">
            <a:off x="7712175" y="3429000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966679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boas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3913406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ruins 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436763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Soluções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023573" y="1528822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Ajudar os colegas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Integração de todos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Superar Expectativas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374755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Falta de organização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Fazer esse slide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Procrastinação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Dificuldades nas </a:t>
            </a:r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API’s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005807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Responsabilidade coletiva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Incentivar colegas</a:t>
            </a: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 Individual</a:t>
            </a:r>
          </a:p>
        </p:txBody>
      </p:sp>
      <p:pic>
        <p:nvPicPr>
          <p:cNvPr id="1026" name="Picture 2" descr="Png File - Calendar Ios Icons Png Clipart (#1384937) - Pin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0" b="93478" l="3523" r="97614">
                        <a14:foregroundMark x1="33523" y1="17283" x2="32841" y2="9565"/>
                        <a14:foregroundMark x1="44886" y1="15435" x2="57955" y2="15652"/>
                        <a14:foregroundMark x1="69886" y1="7935" x2="69886" y2="23370"/>
                        <a14:foregroundMark x1="71023" y1="40435" x2="71023" y2="40435"/>
                        <a14:foregroundMark x1="49886" y1="41087" x2="49886" y2="41087"/>
                        <a14:foregroundMark x1="28864" y1="40435" x2="28864" y2="40435"/>
                        <a14:foregroundMark x1="31136" y1="53370" x2="31136" y2="53370"/>
                        <a14:foregroundMark x1="51364" y1="54891" x2="51364" y2="54891"/>
                        <a14:foregroundMark x1="69886" y1="56304" x2="69886" y2="56304"/>
                        <a14:foregroundMark x1="67727" y1="67609" x2="67727" y2="67609"/>
                        <a14:foregroundMark x1="50909" y1="67609" x2="50909" y2="67609"/>
                        <a14:foregroundMark x1="32841" y1="68043" x2="32841" y2="6804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08" y="5429393"/>
            <a:ext cx="1037896" cy="1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97794"/>
              </p:ext>
            </p:extLst>
          </p:nvPr>
        </p:nvGraphicFramePr>
        <p:xfrm>
          <a:off x="973766" y="1195904"/>
          <a:ext cx="9445920" cy="52324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545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pt-BR" sz="20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Requisito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Classificação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   Tamanho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/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Dificuldade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Ordem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execução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Criação do site institucional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Alterar da página de Cadastro e Login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Histórico para consulta do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Ter um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Validação dos dados de cadastrados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Online para consulta para 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0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Parâmetro </a:t>
                      </a:r>
                      <a:r>
                        <a:rPr lang="pt-BR" sz="1100" u="none" strike="noStrike" dirty="0" err="1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análitics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Dashboard (umidade e temperatura do solo/ar)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Edição do tipo de produto/planta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10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Previsão do tempo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Capitação de dados para o banco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Implementação dos sensores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Simulador dos sensores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6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software deve enviar e-mails para comunicar o usuário sobre previsões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Desejável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(Local)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16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Utilização de sistema Arduino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Atualização de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Ferramenta de suporte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782039" y="296791"/>
            <a:ext cx="2627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613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0CB92DB-3B5A-4D00-95DD-DB76C9154511}"/>
              </a:ext>
            </a:extLst>
          </p:cNvPr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48944"/>
              </p:ext>
            </p:extLst>
          </p:nvPr>
        </p:nvGraphicFramePr>
        <p:xfrm>
          <a:off x="1912908" y="1588008"/>
          <a:ext cx="8366182" cy="46892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0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1600" i="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Desejável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Acesso aos dados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online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Geração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de relatórios sobre incidentes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notificações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US#G001.3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Aplicação deve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conter alerta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sistema deve captar os dados da maquina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a memória virtual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virtual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captar os status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da memória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Deve guardar os dados da memória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US#A001.3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deverá ser hospedados em nuvem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dashboard da plantação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Os</a:t>
                      </a:r>
                      <a:r>
                        <a:rPr lang="pt-BR" sz="14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gráficos devem receber valores de sensores</a:t>
                      </a:r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US#C001.1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conter sensores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US#C001.2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sistema deve ter uma interface financeira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US#C001.3</a:t>
                      </a: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 solução deve fornecer uma base de dados do plantio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X</a:t>
                      </a: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799265" y="226767"/>
            <a:ext cx="2593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Ver a imagem de origem">
            <a:extLst>
              <a:ext uri="{FF2B5EF4-FFF2-40B4-BE49-F238E27FC236}">
                <a16:creationId xmlns:a16="http://schemas.microsoft.com/office/drawing/2014/main" id="{A4F0DF91-FA8C-4986-9A66-137D2857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48" r="9091" b="1153"/>
          <a:stretch/>
        </p:blipFill>
        <p:spPr bwMode="auto">
          <a:xfrm>
            <a:off x="-4" y="1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Bahnschrift SemiBold SemiConden" panose="020B0502040204020203"/>
                <a:ea typeface="+mj-ea"/>
                <a:cs typeface="Arial" panose="020B0604020202020204" pitchFamily="34" charset="0"/>
              </a:rPr>
              <a:t>Desenvolvimento do Projeto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147E833-9420-4F93-B489-7F3BC1F07077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98105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2700</TotalTime>
  <Words>701</Words>
  <Application>Microsoft Office PowerPoint</Application>
  <PresentationFormat>Widescreen</PresentationFormat>
  <Paragraphs>263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Arial Rounded MT Bold</vt:lpstr>
      <vt:lpstr>Bahnschrift SemiBold SemiConden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Tomaru Thiago</cp:lastModifiedBy>
  <cp:revision>194</cp:revision>
  <dcterms:created xsi:type="dcterms:W3CDTF">2020-04-06T00:51:41Z</dcterms:created>
  <dcterms:modified xsi:type="dcterms:W3CDTF">2020-09-09T19:08:24Z</dcterms:modified>
</cp:coreProperties>
</file>